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76" r:id="rId9"/>
    <p:sldId id="263" r:id="rId10"/>
    <p:sldId id="264" r:id="rId11"/>
    <p:sldId id="265" r:id="rId12"/>
    <p:sldId id="262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서울남산 장체B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5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4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7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4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97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1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96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9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1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7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FA6D1-714C-48C9-8215-E328BB14CF19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F8126-D246-4E87-B1B0-FA7681254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gif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898" y="592429"/>
            <a:ext cx="247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PRACTICE SESSION 1. </a:t>
            </a:r>
            <a:endParaRPr lang="ko-KR" altLang="en-US" sz="20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0513" y="1861044"/>
            <a:ext cx="30444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ARDUINO</a:t>
            </a:r>
            <a:endParaRPr lang="ko-KR" altLang="en-US" sz="6000" b="1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6224" y="5134891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렛츠</a:t>
            </a:r>
            <a:r>
              <a:rPr lang="en-US" altLang="ko-KR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</a:t>
            </a:r>
            <a:r>
              <a:rPr lang="ko-KR" altLang="en-US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두</a:t>
            </a:r>
            <a:r>
              <a:rPr lang="en-US" altLang="ko-KR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</a:t>
            </a:r>
            <a:r>
              <a:rPr lang="ko-KR" altLang="en-US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잇</a:t>
            </a:r>
            <a:r>
              <a:rPr lang="en-US" altLang="ko-KR" sz="24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!</a:t>
            </a:r>
            <a:endParaRPr lang="ko-KR" altLang="en-US" sz="24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514" y="3065753"/>
            <a:ext cx="2280535" cy="17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37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kocoafab.cc/data/1411040309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2" y="1465234"/>
            <a:ext cx="5417389" cy="394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5089" y="2828617"/>
            <a:ext cx="467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USB 2.0 </a:t>
            </a:r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케이블을 사용하여 </a:t>
            </a:r>
            <a:endParaRPr lang="en-US" altLang="ko-KR" sz="20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 보드와 컴퓨터를 연결해준다</a:t>
            </a:r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59822" y="6596390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https://kocoafab.cc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22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kocoafab.cc/data/1408060432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00" y="2349939"/>
            <a:ext cx="3101862" cy="284416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kocoafab.cc/data/14110403204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5" y="2349939"/>
            <a:ext cx="3643660" cy="27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kocoafab.cc/data/1411040330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28" y="2349939"/>
            <a:ext cx="36671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4498" y="1055586"/>
            <a:ext cx="63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3.   </a:t>
            </a:r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드라이버를 설치해준다</a:t>
            </a:r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 ( </a:t>
            </a:r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알 수 없는 장치 </a:t>
            </a:r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&gt; </a:t>
            </a:r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폴더 찾아보기 </a:t>
            </a:r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85428" y="5283639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폴더명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Arduino &gt; drivers</a:t>
            </a:r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9822" y="6596390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https://kocoafab.cc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50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kocoafab.cc/data/1408040415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47" y="3322532"/>
            <a:ext cx="5048250" cy="16764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59176" y="1836857"/>
            <a:ext cx="1950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성공</a:t>
            </a:r>
            <a:r>
              <a:rPr lang="en-US" altLang="ko-KR" sz="66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!</a:t>
            </a:r>
          </a:p>
        </p:txBody>
      </p:sp>
      <p:pic>
        <p:nvPicPr>
          <p:cNvPr id="6148" name="Picture 4" descr="카카오 이모티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03" y="1728707"/>
            <a:ext cx="1216146" cy="121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59822" y="6596390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https://kocoafab.cc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02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kocoafab.cc/data/1408040422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36" y="1841750"/>
            <a:ext cx="4667250" cy="387433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kocoafab.cc/data/1408040429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73" y="1841750"/>
            <a:ext cx="3246937" cy="387433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4728" y="5962919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보드 확인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기계의 종류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3916" y="596291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포트 확인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기계의 주소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2913" y="772733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보드 </a:t>
            </a:r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/ </a:t>
            </a:r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포트 체크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9822" y="6596390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https://kocoafab.cc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60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kocoafab.cc/data/1408110404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43" y="1607301"/>
            <a:ext cx="4267869" cy="452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18219" y="1954369"/>
            <a:ext cx="520206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툴바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중요 아이콘들이 모여있다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   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순서대로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컴파일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–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업로드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–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 파일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–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열기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–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저장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시리얼 모니터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컴퓨터와 아두이노 사이의 통신에서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               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주고받는 메시지를 표시한다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텍스트 에디터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코드를 작성하는 편집기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콘솔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에러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상태 등을 표시하는 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12913" y="772733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IDE </a:t>
            </a:r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창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59822" y="6596390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https://kocoafab.cc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10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087" t="22141" r="37936" b="23425"/>
          <a:stretch/>
        </p:blipFill>
        <p:spPr>
          <a:xfrm>
            <a:off x="1244641" y="1794188"/>
            <a:ext cx="3406349" cy="417582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81003" y="850006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간단한 예제 실험해보기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6294" y="1722698"/>
            <a:ext cx="6418745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파일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&gt;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예제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&gt; Basics &gt; Blink</a:t>
            </a:r>
          </a:p>
          <a:p>
            <a:pPr>
              <a:lnSpc>
                <a:spcPct val="150000"/>
              </a:lnSpc>
            </a:pPr>
            <a:r>
              <a:rPr lang="en-US" altLang="ko-KR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Blink </a:t>
            </a: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예제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아두이노에 내장된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led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등을 점멸하게 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툴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&gt;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포트 확인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/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모드 확인하고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툴바에서 업로드 버튼을 누른 뒤 기다리면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초 간격으로 보드 위의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L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등이 깜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빡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깜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빡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하는 것을 확인할 수 있다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02203" y="2897761"/>
            <a:ext cx="2430687" cy="608442"/>
            <a:chOff x="5237809" y="3092606"/>
            <a:chExt cx="2430687" cy="6084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7809" y="3092606"/>
              <a:ext cx="2430687" cy="58671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5576552" y="3280079"/>
              <a:ext cx="373487" cy="4209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314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425" y="824248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간단한 예제 실험해보기 </a:t>
            </a:r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(2)</a:t>
            </a:r>
            <a:endParaRPr lang="ko-KR" altLang="en-US" sz="2400" b="1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73877" y="1415688"/>
            <a:ext cx="542725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준비물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: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브레드보드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빵판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), LED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220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옴 저항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점퍼케이블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USB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와 아두이노를 연결한 뒤 포트 확인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모드 확인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Circuit Diagram(</a:t>
            </a:r>
            <a:r>
              <a:rPr lang="ko-KR" altLang="en-US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좌단</a:t>
            </a:r>
            <a:r>
              <a:rPr lang="en-US" altLang="ko-KR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을 참조하여 다음과 같이 세팅한다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텍스트 편집기에 다음 </a:t>
            </a:r>
            <a:r>
              <a:rPr lang="ko-KR" altLang="en-US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코드</a:t>
            </a:r>
            <a:r>
              <a:rPr lang="en-US" altLang="ko-KR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하단</a:t>
            </a:r>
            <a:r>
              <a:rPr lang="en-US" altLang="ko-KR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를 타이핑한다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업로드하고 빵판 위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LED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등을 주시한다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</p:txBody>
      </p:sp>
      <p:pic>
        <p:nvPicPr>
          <p:cNvPr id="10242" name="Picture 2" descr="http://cfile10.uf.tistory.com/image/262409435482CD29340A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90" y="2308116"/>
            <a:ext cx="2771578" cy="325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cfile29.uf.tistory.com/image/2434CA36566A78F008A53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49"/>
          <a:stretch/>
        </p:blipFill>
        <p:spPr bwMode="auto">
          <a:xfrm>
            <a:off x="2994768" y="2359632"/>
            <a:ext cx="2727701" cy="353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29" t="19757" r="939" b="33087"/>
          <a:stretch/>
        </p:blipFill>
        <p:spPr>
          <a:xfrm>
            <a:off x="6289787" y="3715289"/>
            <a:ext cx="4812449" cy="28017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0024857" y="6596390"/>
            <a:ext cx="21547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http://webnautes.tistory.com</a:t>
            </a:r>
          </a:p>
        </p:txBody>
      </p:sp>
    </p:spTree>
    <p:extLst>
      <p:ext uri="{BB962C8B-B14F-4D97-AF65-F5344CB8AC3E}">
        <p14:creationId xmlns:p14="http://schemas.microsoft.com/office/powerpoint/2010/main" val="2913406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cfile30.uf.tistory.com/image/250BF0415482CD2A1938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11" y="1285913"/>
            <a:ext cx="6678337" cy="531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81758" y="824248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코드</a:t>
            </a:r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무슨 뜻일까</a:t>
            </a:r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?</a:t>
            </a:r>
            <a:endParaRPr lang="ko-KR" altLang="en-US" sz="2400" b="1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13316" name="Picture 4" descr="카카오 이모티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478" y="461466"/>
            <a:ext cx="845806" cy="82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037243" y="6615708"/>
            <a:ext cx="21547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http://webnautes.tistory.com</a:t>
            </a:r>
          </a:p>
        </p:txBody>
      </p:sp>
    </p:spTree>
    <p:extLst>
      <p:ext uri="{BB962C8B-B14F-4D97-AF65-F5344CB8AC3E}">
        <p14:creationId xmlns:p14="http://schemas.microsoft.com/office/powerpoint/2010/main" val="343526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3970" y="3904982"/>
            <a:ext cx="25603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Q&amp;A</a:t>
            </a:r>
            <a:endParaRPr lang="ko-KR" altLang="en-US" sz="96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14340" name="Picture 4" descr="카카오 이모티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11" y="1439751"/>
            <a:ext cx="21621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0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6331" y="2166334"/>
            <a:ext cx="53766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THANK YOU!</a:t>
            </a:r>
          </a:p>
          <a:p>
            <a:pPr algn="ctr"/>
            <a:endParaRPr lang="en-US" altLang="ko-KR" sz="16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1600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More Examples: https://www.arduino.cc/en/Tutorial/HomePage</a:t>
            </a:r>
          </a:p>
          <a:p>
            <a:pPr algn="ctr"/>
            <a:endParaRPr lang="en-US" altLang="ko-KR" sz="20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NEXT :::</a:t>
            </a:r>
          </a:p>
          <a:p>
            <a:pPr algn="ctr">
              <a:lnSpc>
                <a:spcPct val="200000"/>
              </a:lnSpc>
            </a:pPr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컬러 인식 센서 실습</a:t>
            </a:r>
          </a:p>
        </p:txBody>
      </p:sp>
    </p:spTree>
    <p:extLst>
      <p:ext uri="{BB962C8B-B14F-4D97-AF65-F5344CB8AC3E}">
        <p14:creationId xmlns:p14="http://schemas.microsoft.com/office/powerpoint/2010/main" val="109425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54" y="1781476"/>
            <a:ext cx="3824564" cy="25462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37141" y="761154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“ ARDUINO ” ?</a:t>
            </a:r>
            <a:endParaRPr lang="ko-KR" altLang="en-US" sz="2400" b="1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9239" y="519772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“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좋은 친구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“</a:t>
            </a:r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26239" y="3457962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오픈소스 하드웨어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9266" y="2370974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초소형 컴퓨터기판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9363" y="454495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주로 미디어아트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/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교육용</a:t>
            </a:r>
          </a:p>
        </p:txBody>
      </p:sp>
      <p:pic>
        <p:nvPicPr>
          <p:cNvPr id="12292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39" y="4785493"/>
            <a:ext cx="1235339" cy="123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058356" y="6596390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billnote.net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75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75" y="1524240"/>
            <a:ext cx="7427422" cy="4723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9695" y="761154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 톺아보기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46760" y="6596390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letarduino.com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89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8693" y="744376"/>
            <a:ext cx="2242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아두이노의 형제들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96" y="2630325"/>
            <a:ext cx="2435413" cy="16831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633853" y="156731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쓰임따라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크기따라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성능따라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!</a:t>
            </a:r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53" y="3017409"/>
            <a:ext cx="2501250" cy="111662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05" y="4644482"/>
            <a:ext cx="2797149" cy="1839814"/>
          </a:xfrm>
          <a:prstGeom prst="rect">
            <a:avLst/>
          </a:prstGeom>
        </p:spPr>
      </p:pic>
      <p:pic>
        <p:nvPicPr>
          <p:cNvPr id="1034" name="Picture 10" descr="arduino pro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56" y="2135475"/>
            <a:ext cx="2876892" cy="287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ilypad arduino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24" y="4766893"/>
            <a:ext cx="1594993" cy="15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0755388" y="6596390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engineering.com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35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8693" y="74437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아두이노의 친구들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36" y="1881780"/>
            <a:ext cx="2290195" cy="2290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0" y="1540428"/>
            <a:ext cx="2742151" cy="27421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96" y="1778385"/>
            <a:ext cx="2906785" cy="21800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947" y="1977325"/>
            <a:ext cx="2666073" cy="17048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794" y="4127385"/>
            <a:ext cx="2150257" cy="21502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26" y="4437596"/>
            <a:ext cx="2605393" cy="18948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5" y="4243388"/>
            <a:ext cx="2089039" cy="2089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39" y="4364940"/>
            <a:ext cx="2040142" cy="20401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13658" y="6592013"/>
            <a:ext cx="12827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gmarket.co.kr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895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05054" y="898922"/>
            <a:ext cx="327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아두이노로 할 수 있는 것들</a:t>
            </a:r>
          </a:p>
        </p:txBody>
      </p:sp>
      <p:pic>
        <p:nvPicPr>
          <p:cNvPr id="2052" name="Picture 4" descr="아두이노 응용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4" y="1752386"/>
            <a:ext cx="3374264" cy="21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아두이노 응용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786" y="1706660"/>
            <a:ext cx="2906427" cy="214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아두이노 응용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949" y="1709359"/>
            <a:ext cx="3352852" cy="22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아두이노 응용에 대한 이미지 검색결과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4193931"/>
            <a:ext cx="37909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아두이노 로봇팔에 대한 이미지 검색결과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4" descr="아두이노 로봇팔에 대한 이미지 검색결과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8" name="Picture 20" descr="아두이노 로봇팔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184406"/>
            <a:ext cx="37909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712615" y="6596390"/>
            <a:ext cx="5479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mecasolution open lab, xdream.godo.co.kr, mcuboard.com, arduitronics, lifehacker.com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97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3641" y="705975"/>
            <a:ext cx="734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통합개발환경</a:t>
            </a:r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en-US" altLang="ko-KR" sz="2400" b="1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IDE </a:t>
            </a:r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 Integrated Development Environment )</a:t>
            </a:r>
            <a:endParaRPr lang="ko-KR" altLang="en-US" sz="2400" b="1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8017" y="1754373"/>
            <a:ext cx="7912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Simply put, </a:t>
            </a:r>
            <a:r>
              <a:rPr lang="ko-KR" altLang="en-US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프로그램 만드는 프로그램</a:t>
            </a:r>
            <a:endParaRPr lang="en-US" altLang="ko-KR">
              <a:solidFill>
                <a:srgbClr val="FF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endParaRPr lang="en-US" altLang="ko-KR">
              <a:solidFill>
                <a:srgbClr val="FF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개발에 필요한 모든 작업들을 하나의 소프트웨어에 넣어 작업을 용이하게 해주는 소프트웨어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컴파일러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–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텍스트 편집기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–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디버거를 하나로 묶어 편안한 인터페이스를 통해 제공한다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831" y="3311590"/>
            <a:ext cx="693311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algn="ctr"/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algn="ctr"/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algn="ctr"/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Eclipse, Visual Studio, Android Studio, Pycharm, Xcode, JDE, Cloud9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….</a:t>
            </a:r>
          </a:p>
          <a:p>
            <a:pPr algn="ctr"/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아두이노에게도 </a:t>
            </a:r>
            <a:r>
              <a:rPr lang="en-US" altLang="ko-KR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IDE</a:t>
            </a: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 필요하다</a:t>
            </a:r>
            <a:r>
              <a:rPr lang="en-US" altLang="ko-KR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!</a:t>
            </a:r>
          </a:p>
          <a:p>
            <a:pPr algn="ctr"/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 개발처에서 배포하는 깔끔한 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IDE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 나와있으니 사용하자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!</a:t>
            </a:r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43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8204" y="564308"/>
            <a:ext cx="163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Arduino IDE</a:t>
            </a:r>
            <a:endParaRPr lang="ko-KR" altLang="en-US" sz="2400" b="1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5008" t="29712" r="19443" b="14741"/>
          <a:stretch/>
        </p:blipFill>
        <p:spPr>
          <a:xfrm>
            <a:off x="1016965" y="1347946"/>
            <a:ext cx="3670946" cy="4489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2619" y="1528250"/>
            <a:ext cx="5820824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C/C++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언어 기반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 업로드는 아두이노 안에 내장된 플래시메모리에 저장된다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= </a:t>
            </a: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한 번 업로드한 뒤에는 컴퓨터에 연결 할 필요 없이</a:t>
            </a:r>
            <a:r>
              <a:rPr lang="en-US" altLang="ko-KR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!</a:t>
            </a: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en-US" altLang="ko-KR">
              <a:highlight>
                <a:srgbClr val="FFFF00"/>
              </a:highlight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 </a:t>
            </a: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전원만 공급되면</a:t>
            </a:r>
            <a:r>
              <a:rPr lang="en-US" altLang="ko-KR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동작을 수행할 수 있다</a:t>
            </a:r>
            <a:r>
              <a:rPr lang="en-US" altLang="ko-KR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>
              <a:highlight>
                <a:srgbClr val="FFFF00"/>
              </a:highlight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또한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라이브러리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일종의 미리 만들어진 코드 뭉치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 많고 다양하며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대부분의 코드가 눈에 보이는 결과물을 가져오기 때문에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코딩 경험이 적은 사람도 쉽고 재미있게 활용할 수 있다</a:t>
            </a:r>
            <a:r>
              <a:rPr lang="en-US" altLang="ko-KR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  <a:r>
              <a:rPr lang="ko-KR" altLang="en-US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en-US" altLang="ko-KR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27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2913" y="772733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Getting Started</a:t>
            </a:r>
            <a:endParaRPr lang="ko-KR" altLang="en-US" sz="2400" b="1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3418" y="2769895"/>
            <a:ext cx="4966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1.   </a:t>
            </a:r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아두이노 </a:t>
            </a:r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IDE</a:t>
            </a:r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를 설치한다</a:t>
            </a:r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-&gt; </a:t>
            </a:r>
            <a:r>
              <a:rPr lang="en-US" altLang="ko-KR" sz="2000">
                <a:highlight>
                  <a:srgbClr val="FFFF00"/>
                </a:highlight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arduino.cc </a:t>
            </a:r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홈페이지에 접속</a:t>
            </a:r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!</a:t>
            </a:r>
          </a:p>
          <a:p>
            <a:r>
              <a:rPr lang="ko-KR" altLang="en-US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각자의 컴퓨터 환경에 맞는 파일을 다운로드한다</a:t>
            </a:r>
            <a:r>
              <a:rPr lang="en-US" altLang="ko-KR" sz="200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</a:t>
            </a:r>
          </a:p>
        </p:txBody>
      </p:sp>
      <p:pic>
        <p:nvPicPr>
          <p:cNvPr id="3074" name="Picture 2" descr="http://kocoafab.cc/data/2017080409011771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135" y="1755894"/>
            <a:ext cx="5820767" cy="396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59822" y="6596390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출처</a:t>
            </a:r>
            <a:r>
              <a:rPr lang="en-US" altLang="ko-KR" sz="1100">
                <a:solidFill>
                  <a:schemeClr val="bg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https://kocoafab.cc</a:t>
            </a:r>
            <a:endParaRPr lang="ko-KR" altLang="en-US" sz="1100">
              <a:solidFill>
                <a:schemeClr val="bg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90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549</Words>
  <Application>Microsoft Office PowerPoint</Application>
  <PresentationFormat>와이드스크린</PresentationFormat>
  <Paragraphs>96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서울남산 장체B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Meg Kim</dc:creator>
  <cp:lastModifiedBy>Meg Kim</cp:lastModifiedBy>
  <cp:revision>29</cp:revision>
  <dcterms:created xsi:type="dcterms:W3CDTF">2017-08-26T15:33:23Z</dcterms:created>
  <dcterms:modified xsi:type="dcterms:W3CDTF">2017-08-27T15:35:11Z</dcterms:modified>
</cp:coreProperties>
</file>